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89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85" r:id="rId16"/>
    <p:sldId id="286" r:id="rId17"/>
    <p:sldId id="268" r:id="rId18"/>
    <p:sldId id="269" r:id="rId19"/>
    <p:sldId id="270" r:id="rId20"/>
    <p:sldId id="275" r:id="rId21"/>
    <p:sldId id="276" r:id="rId22"/>
    <p:sldId id="277" r:id="rId23"/>
    <p:sldId id="278" r:id="rId24"/>
    <p:sldId id="279" r:id="rId25"/>
    <p:sldId id="280" r:id="rId26"/>
    <p:sldId id="287" r:id="rId27"/>
    <p:sldId id="281" r:id="rId28"/>
    <p:sldId id="282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63" autoAdjust="0"/>
  </p:normalViewPr>
  <p:slideViewPr>
    <p:cSldViewPr>
      <p:cViewPr>
        <p:scale>
          <a:sx n="70" d="100"/>
          <a:sy n="70" d="100"/>
        </p:scale>
        <p:origin x="-2802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05-13T19:54:56.37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 20,'0'0'26,"0"0"1,0 0-22,0 0-2,0 0 2,0 0-1,0 0-2,0 0-6,0 0-23,0 0 1,0 0-2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6DE2-97FF-4D4E-A984-E78EF97242A8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BBD3-FC07-4B84-B307-EC37B05A8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72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3BBD3-FC07-4B84-B307-EC37B05A8B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29057" indent="-280406"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21626" indent="-224325"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570276" indent="-224325"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18927" indent="-224325"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4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9C91C6FD-634C-4717-9127-2573BF98CC9C}" type="slidenum">
              <a:rPr lang="en-US" altLang="en-US" sz="1400" b="1">
                <a:solidFill>
                  <a:schemeClr val="tx1"/>
                </a:solidFill>
                <a:latin typeface="Arial" pitchFamily="34" charset="0"/>
              </a:rPr>
              <a:pPr/>
              <a:t>7</a:t>
            </a:fld>
            <a:endParaRPr lang="en-US" altLang="en-US" sz="14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4550" y="454025"/>
            <a:ext cx="5327650" cy="3997325"/>
          </a:xfrm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040" y="4664128"/>
            <a:ext cx="5963478" cy="4111364"/>
          </a:xfrm>
          <a:noFill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dirty="0" smtClean="0">
                <a:latin typeface="Times New Roman" pitchFamily="18" charset="0"/>
              </a:rPr>
              <a:t> I would not like to move to developing country demand. One reason why developing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country demand is projected to increase is strong population growth. World population is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expected to grow by about 20% or 1.4 billion people (6.8 to 8.2 billion) by 2030. Almost all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of the growth is in developing countries. Strong population growth will lead to higher energy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 use.</a:t>
            </a:r>
          </a:p>
          <a:p>
            <a:pPr eaLnBrk="1" hangingPunct="1">
              <a:lnSpc>
                <a:spcPct val="70000"/>
              </a:lnSpc>
            </a:pPr>
            <a:endParaRPr lang="en-US" alt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altLang="en-US" dirty="0" smtClean="0">
                <a:latin typeface="Times New Roman" pitchFamily="18" charset="0"/>
              </a:rPr>
              <a:t> In addition to rising population growth , many developing countries have rapid growth in per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capita income, and when they reach a certain threshold ($5,000 USD GDP per capita) they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experience exponential growth in their ability to purchase vehicles and appliances. </a:t>
            </a:r>
          </a:p>
          <a:p>
            <a:pPr eaLnBrk="1" hangingPunct="1">
              <a:lnSpc>
                <a:spcPct val="70000"/>
              </a:lnSpc>
            </a:pPr>
            <a:endParaRPr lang="en-US" altLang="en-US" dirty="0" smtClean="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en-US" altLang="en-US" dirty="0" smtClean="0">
                <a:latin typeface="Times New Roman" pitchFamily="18" charset="0"/>
              </a:rPr>
              <a:t> This chart shows that countries like China and India are entering the exponential part of the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curve for vehicle ownership per one thousand people (Y axis) as their GDP per capita rises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(X axis). Thus, we are likely to see strong oil demand growth in these countries. While they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will likely adapt efficiency mandates for balance of trade purposes, the invention of a very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low-cost vehicle for the masses like Tata’s </a:t>
            </a:r>
            <a:r>
              <a:rPr lang="en-US" altLang="en-US" dirty="0" err="1" smtClean="0">
                <a:latin typeface="Times New Roman" pitchFamily="18" charset="0"/>
              </a:rPr>
              <a:t>Nano</a:t>
            </a:r>
            <a:r>
              <a:rPr lang="en-US" altLang="en-US" dirty="0" smtClean="0">
                <a:latin typeface="Times New Roman" pitchFamily="18" charset="0"/>
              </a:rPr>
              <a:t> car (went on sale in India for a little over </a:t>
            </a:r>
          </a:p>
          <a:p>
            <a:pPr eaLnBrk="1" hangingPunct="1">
              <a:lnSpc>
                <a:spcPct val="70000"/>
              </a:lnSpc>
            </a:pPr>
            <a:r>
              <a:rPr lang="en-US" altLang="en-US" dirty="0" smtClean="0">
                <a:latin typeface="Times New Roman" pitchFamily="18" charset="0"/>
              </a:rPr>
              <a:t>  $2,000 in March 2009) will likely offset any efficiency improvements that are made.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077BD-9566-49ED-916B-6132EBA5151B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5C48-2835-477C-9C72-C6C5FE12F43B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9126-0411-461D-B9CF-B974F847E76D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600200" y="1981200"/>
            <a:ext cx="7162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275944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6E5B-90C0-4D8A-9AD9-BD8094C1F511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93B3-D987-43A5-8BE0-A164523E73E2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B6CE2-18C7-497C-81E6-54E7844C0322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316EB-B4B8-421E-A833-A8DD7E02D750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6AC1-80C4-49C7-8D92-60B4B74F4E32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EB5E5-7C02-456B-82B3-7B995F220CF3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05882-3EDB-4C2F-A9B4-41AE83606ED5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D67B-E79E-4C67-B91B-991B6119C000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7FF2C-3795-410A-99B4-0627A9751A9E}" type="datetime1">
              <a:rPr lang="en-US" smtClean="0"/>
              <a:pPr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902C-BD53-4391-A3DE-E0AD49201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5" Type="http://schemas.openxmlformats.org/officeDocument/2006/relationships/image" Target="../media/image4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5" Type="http://schemas.openxmlformats.org/officeDocument/2006/relationships/image" Target="../media/image4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3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3.wmv"/><Relationship Id="rId5" Type="http://schemas.openxmlformats.org/officeDocument/2006/relationships/image" Target="../media/image4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4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4.wmv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Penn State and the Global Oil and Gas Industry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http://noemoil.com/images/dummy/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287207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867400"/>
            <a:ext cx="3657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Dr. </a:t>
            </a:r>
            <a:r>
              <a:rPr lang="en-US" sz="2800" dirty="0" err="1" smtClean="0">
                <a:latin typeface="Arial" pitchFamily="34" charset="0"/>
                <a:ea typeface="+mj-ea"/>
                <a:cs typeface="Arial" pitchFamily="34" charset="0"/>
              </a:rPr>
              <a:t>F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ariborz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Ghadar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388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33800" y="6057900"/>
            <a:ext cx="54102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kumimoji="0" lang="en-US" sz="16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bas Neue" pitchFamily="34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733800" y="6248400"/>
            <a:ext cx="5257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1400" dirty="0" smtClean="0">
                <a:latin typeface="Arial" pitchFamily="34" charset="0"/>
                <a:ea typeface="+mj-ea"/>
                <a:cs typeface="Arial" pitchFamily="34" charset="0"/>
              </a:rPr>
              <a:t>Founding </a:t>
            </a:r>
            <a:r>
              <a:rPr lang="en-US" sz="1400" dirty="0" smtClean="0">
                <a:latin typeface="Arial" pitchFamily="34" charset="0"/>
                <a:ea typeface="+mj-ea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ea typeface="+mj-ea"/>
                <a:cs typeface="Arial" pitchFamily="34" charset="0"/>
              </a:rPr>
              <a:t>rector </a:t>
            </a:r>
            <a:r>
              <a:rPr lang="en-US" sz="1400" dirty="0" smtClean="0"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ea typeface="+mj-ea"/>
                <a:cs typeface="Arial" pitchFamily="34" charset="0"/>
              </a:rPr>
              <a:t>T</a:t>
            </a:r>
            <a:r>
              <a:rPr lang="en-US" sz="1400" i="1" dirty="0" smtClean="0">
                <a:latin typeface="Arial" pitchFamily="34" charset="0"/>
                <a:ea typeface="+mj-ea"/>
                <a:cs typeface="Arial" pitchFamily="34" charset="0"/>
              </a:rPr>
              <a:t>he </a:t>
            </a:r>
            <a:r>
              <a:rPr lang="en-US" sz="1400" i="1" dirty="0" smtClean="0">
                <a:latin typeface="Arial" pitchFamily="34" charset="0"/>
                <a:ea typeface="+mj-ea"/>
                <a:cs typeface="Arial" pitchFamily="34" charset="0"/>
              </a:rPr>
              <a:t>Center for Global Business Studies</a:t>
            </a:r>
            <a:endParaRPr kumimoji="0" lang="en-US" sz="1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268" name="Picture 4" descr="Penn State Univers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1530176" cy="708025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33800" y="6019800"/>
            <a:ext cx="5257800" cy="403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1100" dirty="0" smtClean="0">
                <a:latin typeface="Arial" pitchFamily="34" charset="0"/>
                <a:ea typeface="+mj-ea"/>
                <a:cs typeface="Arial" pitchFamily="34" charset="0"/>
              </a:rPr>
              <a:t>William </a:t>
            </a:r>
            <a:r>
              <a:rPr lang="en-US" sz="1100" dirty="0" smtClean="0">
                <a:latin typeface="Arial" pitchFamily="34" charset="0"/>
                <a:ea typeface="+mj-ea"/>
                <a:cs typeface="Arial" pitchFamily="34" charset="0"/>
              </a:rPr>
              <a:t>A. </a:t>
            </a:r>
            <a:r>
              <a:rPr lang="en-US" sz="1100" dirty="0" smtClean="0">
                <a:latin typeface="Arial" pitchFamily="34" charset="0"/>
                <a:ea typeface="+mj-ea"/>
                <a:cs typeface="Arial" pitchFamily="34" charset="0"/>
              </a:rPr>
              <a:t>Schreyer Professor of Global Management, Policies and Planning</a:t>
            </a:r>
            <a:endParaRPr kumimoji="0" lang="en-US" sz="11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8889" b="8889"/>
          <a:stretch>
            <a:fillRect/>
          </a:stretch>
        </p:blipFill>
        <p:spPr>
          <a:xfrm>
            <a:off x="457200" y="1447800"/>
            <a:ext cx="8458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Growth in Global Coal Demand Slows Sharply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7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Renewables continue to grow rapidly…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6667" b="8889"/>
          <a:stretch>
            <a:fillRect/>
          </a:stretch>
        </p:blipFill>
        <p:spPr>
          <a:xfrm>
            <a:off x="304800" y="1524000"/>
            <a:ext cx="85344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Renewables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Continue To Grow Rapidly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068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kern="1200" smtClean="0"/>
              <a:t>The outlook for US shale has been revised up repeatedly…</a:t>
            </a:r>
            <a:endParaRPr lang="en-US" sz="2000" kern="12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7778" b="10000"/>
          <a:stretch>
            <a:fillRect/>
          </a:stretch>
        </p:blipFill>
        <p:spPr>
          <a:xfrm>
            <a:off x="228600" y="1447800"/>
            <a:ext cx="8686800" cy="4572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Outlook For US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Shal</a:t>
            </a: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e Has Been Revised Up Repeatedly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6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4_oilandgas_0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5810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2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04_oilandgas_02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4_oilandgas_03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6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4_oilandgas_04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6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5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612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6667" b="11111"/>
          <a:stretch>
            <a:fillRect/>
          </a:stretch>
        </p:blipFill>
        <p:spPr>
          <a:xfrm>
            <a:off x="228600" y="1447800"/>
            <a:ext cx="86106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Global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Growth In Tight Oil Slows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10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6667" b="11111"/>
          <a:stretch>
            <a:fillRect/>
          </a:stretch>
        </p:blipFill>
        <p:spPr>
          <a:xfrm>
            <a:off x="152400" y="1371600"/>
            <a:ext cx="87630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Shale Gas Production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Continues To Expand Rapidly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16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The faster transition has a significant impact…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6667" b="8889"/>
          <a:stretch>
            <a:fillRect/>
          </a:stretch>
        </p:blipFill>
        <p:spPr>
          <a:xfrm>
            <a:off x="152400" y="1295400"/>
            <a:ext cx="8839200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Faster Transition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Has A Significant Impact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4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Global GDP is expected to more than double…</a:t>
            </a:r>
            <a:br>
              <a:rPr lang="en-GB" sz="2000" smtClean="0"/>
            </a:b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3" cstate="print"/>
          <a:srcRect t="17778" b="8889"/>
          <a:stretch>
            <a:fillRect/>
          </a:stretch>
        </p:blipFill>
        <p:spPr>
          <a:xfrm>
            <a:off x="228600" y="1524000"/>
            <a:ext cx="86868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Global GDP Is Expected To More Than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Double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4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84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6767507" y="2097939"/>
            <a:ext cx="39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l="6270" t="15777" r="55898" b="8666"/>
          <a:stretch/>
        </p:blipFill>
        <p:spPr>
          <a:xfrm>
            <a:off x="381000" y="1399558"/>
            <a:ext cx="8382000" cy="52313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Energy-related CO2 Emissions By Location, 2014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7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52922" t="25128" r="1660" b="9671"/>
          <a:stretch/>
        </p:blipFill>
        <p:spPr>
          <a:xfrm>
            <a:off x="1295400" y="1524000"/>
            <a:ext cx="6604804" cy="463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172200"/>
            <a:ext cx="2881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BP, Energy Outlook 2035</a:t>
            </a:r>
            <a:endParaRPr lang="en-US" sz="1100" dirty="0"/>
          </a:p>
          <a:p>
            <a:endParaRPr lang="en-US" sz="1100" dirty="0"/>
          </a:p>
        </p:txBody>
      </p:sp>
      <p:sp>
        <p:nvSpPr>
          <p:cNvPr id="6" name="Rectangle 5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Arial" pitchFamily="34" charset="0"/>
                <a:ea typeface="+mj-ea"/>
                <a:cs typeface="Arial" pitchFamily="34" charset="0"/>
              </a:rPr>
              <a:t>Emissions Per Capita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9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66" t="26597" r="16930" b="24793"/>
          <a:stretch/>
        </p:blipFill>
        <p:spPr bwMode="auto">
          <a:xfrm>
            <a:off x="0" y="1390164"/>
            <a:ext cx="9144000" cy="429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5400000">
            <a:off x="6767507" y="2097939"/>
            <a:ext cx="39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832" y="5943600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Sans Unicode" panose="020B0602030504020204" pitchFamily="34" charset="0"/>
              </a:rPr>
              <a:t>Source: IEA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Current Pathway Burns Up The Existing Carbon Budget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Quickly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182" t="12753" r="58925" b="31162"/>
          <a:stretch/>
        </p:blipFill>
        <p:spPr>
          <a:xfrm>
            <a:off x="138679" y="1599650"/>
            <a:ext cx="8200103" cy="48079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6767507" y="2097939"/>
            <a:ext cx="39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381" y="1665027"/>
            <a:ext cx="1689419" cy="532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482687"/>
            <a:ext cx="200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IEA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400" dirty="0" smtClean="0">
                <a:latin typeface="Arial" pitchFamily="34" charset="0"/>
                <a:ea typeface="+mj-ea"/>
                <a:cs typeface="Arial" pitchFamily="34" charset="0"/>
              </a:rPr>
              <a:t>The Difference Between The “INDC” Scenario And The “Bridge” Scenario Is Substantial And Relies On 5 Measures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66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53" t="14623" r="19970" b="16510"/>
          <a:stretch/>
        </p:blipFill>
        <p:spPr bwMode="auto">
          <a:xfrm>
            <a:off x="762000" y="1781908"/>
            <a:ext cx="6940061" cy="450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6096000"/>
            <a:ext cx="2004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IEA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6767507" y="2097939"/>
            <a:ext cx="3987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Emissions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>
                <a:latin typeface="Arial" pitchFamily="34" charset="0"/>
                <a:ea typeface="+mj-ea"/>
                <a:cs typeface="Arial" pitchFamily="34" charset="0"/>
              </a:rPr>
              <a:t>Investment Is Required Under All Scenarios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78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19300" y="2551837"/>
            <a:ext cx="5105400" cy="1486763"/>
            <a:chOff x="1981200" y="1752600"/>
            <a:chExt cx="5105400" cy="1486763"/>
          </a:xfrm>
        </p:grpSpPr>
        <p:sp>
          <p:nvSpPr>
            <p:cNvPr id="6" name="Rectangle 5"/>
            <p:cNvSpPr/>
            <p:nvPr/>
          </p:nvSpPr>
          <p:spPr>
            <a:xfrm>
              <a:off x="2019300" y="1791563"/>
              <a:ext cx="5029200" cy="14478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981200" y="1752600"/>
              <a:ext cx="51054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It is imperative that the world recognizes the importance of efficiency gains. </a:t>
              </a:r>
              <a:endPara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25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247037"/>
            <a:ext cx="5676900" cy="1943963"/>
            <a:chOff x="2019300" y="2274838"/>
            <a:chExt cx="5676900" cy="1943963"/>
          </a:xfrm>
        </p:grpSpPr>
        <p:sp>
          <p:nvSpPr>
            <p:cNvPr id="6" name="Rectangle 5"/>
            <p:cNvSpPr/>
            <p:nvPr/>
          </p:nvSpPr>
          <p:spPr>
            <a:xfrm>
              <a:off x="2057400" y="2286000"/>
              <a:ext cx="5219700" cy="1932801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19300" y="2274838"/>
              <a:ext cx="56769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Higher levels of collaboration among industry, government and society at large is required to realize these gains.</a:t>
              </a:r>
              <a:endPara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26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62100" y="1328424"/>
            <a:ext cx="6019800" cy="43103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62100" y="1328425"/>
            <a:ext cx="6019800" cy="444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Bebas Neue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world has insatiably asked for more energy which companies have provided.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Beating up on energy companies is counterproductive.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companies strive to listen and need to be included in the process.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28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43150" y="1997839"/>
            <a:ext cx="4743450" cy="2754362"/>
            <a:chOff x="2019300" y="2274838"/>
            <a:chExt cx="4457700" cy="2754362"/>
          </a:xfrm>
        </p:grpSpPr>
        <p:sp>
          <p:nvSpPr>
            <p:cNvPr id="5" name="Rectangle 4"/>
            <p:cNvSpPr/>
            <p:nvPr/>
          </p:nvSpPr>
          <p:spPr>
            <a:xfrm>
              <a:off x="2057400" y="2286000"/>
              <a:ext cx="4419600" cy="27432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19300" y="2274838"/>
              <a:ext cx="44577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Penn State is dedicated to helping the energy industry pivot in a new direction that ensures a more sustainable future.</a:t>
              </a:r>
              <a:endPara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29</a:t>
            </a:r>
            <a:endParaRPr lang="en-US" dirty="0"/>
          </a:p>
        </p:txBody>
      </p:sp>
      <p:grpSp>
        <p:nvGrpSpPr>
          <p:cNvPr id="4" name="Group 5"/>
          <p:cNvGrpSpPr/>
          <p:nvPr/>
        </p:nvGrpSpPr>
        <p:grpSpPr>
          <a:xfrm>
            <a:off x="2343150" y="2670721"/>
            <a:ext cx="4457700" cy="1343799"/>
            <a:chOff x="2019300" y="2286000"/>
            <a:chExt cx="4457700" cy="1343799"/>
          </a:xfrm>
        </p:grpSpPr>
        <p:sp>
          <p:nvSpPr>
            <p:cNvPr id="5" name="Rectangle 4"/>
            <p:cNvSpPr/>
            <p:nvPr/>
          </p:nvSpPr>
          <p:spPr>
            <a:xfrm>
              <a:off x="2057400" y="2286000"/>
              <a:ext cx="4419600" cy="13437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19300" y="2411316"/>
              <a:ext cx="44577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66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Thank You. </a:t>
              </a:r>
              <a:endParaRPr lang="en-US" sz="6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Growth in the world economy requires more energy…</a:t>
            </a:r>
            <a:endParaRPr lang="en-GB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8889" b="10000"/>
          <a:stretch>
            <a:fillRect/>
          </a:stretch>
        </p:blipFill>
        <p:spPr>
          <a:xfrm>
            <a:off x="381000" y="1600200"/>
            <a:ext cx="8153400" cy="4495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Growth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The World Economy Requires More Energy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70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The fuel mix is set to change significantly…</a:t>
            </a:r>
            <a:endParaRPr lang="en-GB" sz="2000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7778" b="8889"/>
          <a:stretch>
            <a:fillRect/>
          </a:stretch>
        </p:blipFill>
        <p:spPr>
          <a:xfrm>
            <a:off x="762000" y="1524000"/>
            <a:ext cx="80010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Fuel Mix Is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Set To Change Significantly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225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Growth in liquids demand is driven by transport and industry…</a:t>
            </a:r>
            <a:endParaRPr lang="en-GB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7778" b="11111"/>
          <a:stretch>
            <a:fillRect/>
          </a:stretch>
        </p:blipFill>
        <p:spPr>
          <a:xfrm>
            <a:off x="685800" y="1676400"/>
            <a:ext cx="7924800" cy="434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Growth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In Liquids Demand Is Driven By Transport And Industry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8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The global vehicle fleet more than doubles…</a:t>
            </a:r>
            <a:endParaRPr lang="en-GB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7778" b="8889"/>
          <a:stretch>
            <a:fillRect/>
          </a:stretch>
        </p:blipFill>
        <p:spPr>
          <a:xfrm>
            <a:off x="304800" y="1371600"/>
            <a:ext cx="8458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Glo</a:t>
            </a:r>
            <a:r>
              <a:rPr lang="en-US" sz="3200" dirty="0" smtClean="0">
                <a:latin typeface="Arial" pitchFamily="34" charset="0"/>
                <a:ea typeface="+mj-ea"/>
                <a:cs typeface="Arial" pitchFamily="34" charset="0"/>
              </a:rPr>
              <a:t>bal Vehicle Fleet More Than Doubles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45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Text Box 5"/>
          <p:cNvSpPr txBox="1">
            <a:spLocks noChangeArrowheads="1"/>
          </p:cNvSpPr>
          <p:nvPr/>
        </p:nvSpPr>
        <p:spPr bwMode="auto">
          <a:xfrm>
            <a:off x="3657600" y="7051675"/>
            <a:ext cx="162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imes New Roman" pitchFamily="18" charset="0"/>
                <a:cs typeface="Times New Roman" pitchFamily="18" charset="0"/>
              </a:rPr>
              <a:t>SJR  01/06/10</a:t>
            </a:r>
          </a:p>
        </p:txBody>
      </p:sp>
      <p:sp>
        <p:nvSpPr>
          <p:cNvPr id="107527" name="Text Box 6"/>
          <p:cNvSpPr txBox="1">
            <a:spLocks noChangeArrowheads="1"/>
          </p:cNvSpPr>
          <p:nvPr/>
        </p:nvSpPr>
        <p:spPr bwMode="auto">
          <a:xfrm>
            <a:off x="228600" y="6019800"/>
            <a:ext cx="22558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itchFamily="18" charset="0"/>
              </a:rPr>
              <a:t>Sources:  World Bank &amp;  Wards Auto</a:t>
            </a:r>
          </a:p>
        </p:txBody>
      </p:sp>
      <p:sp>
        <p:nvSpPr>
          <p:cNvPr id="107541" name="Rectangle 40"/>
          <p:cNvSpPr>
            <a:spLocks noChangeArrowheads="1"/>
          </p:cNvSpPr>
          <p:nvPr/>
        </p:nvSpPr>
        <p:spPr bwMode="auto">
          <a:xfrm>
            <a:off x="3810000" y="5334000"/>
            <a:ext cx="5187950" cy="773112"/>
          </a:xfrm>
          <a:prstGeom prst="rect">
            <a:avLst/>
          </a:prstGeom>
          <a:solidFill>
            <a:srgbClr val="005CA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China and India can expect exponential growth in passenger vehicle ownership </a:t>
            </a: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5603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3025" y="6727825"/>
              <a:ext cx="1588" cy="1588"/>
            </p14:xfrm>
          </p:contentPart>
        </mc:Choice>
        <mc:Fallback>
          <p:pic>
            <p:nvPicPr>
              <p:cNvPr id="25603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09677" y="6694477"/>
                <a:ext cx="68284" cy="68284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/>
          <p:cNvGrpSpPr/>
          <p:nvPr/>
        </p:nvGrpSpPr>
        <p:grpSpPr>
          <a:xfrm>
            <a:off x="762000" y="1371600"/>
            <a:ext cx="7543800" cy="4495800"/>
            <a:chOff x="228600" y="914400"/>
            <a:chExt cx="8414503" cy="4997450"/>
          </a:xfrm>
        </p:grpSpPr>
        <p:sp>
          <p:nvSpPr>
            <p:cNvPr id="107524" name="Rectangle 3"/>
            <p:cNvSpPr>
              <a:spLocks noChangeArrowheads="1"/>
            </p:cNvSpPr>
            <p:nvPr/>
          </p:nvSpPr>
          <p:spPr bwMode="auto">
            <a:xfrm>
              <a:off x="228600" y="5181600"/>
              <a:ext cx="350520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cs typeface="Times New Roman" pitchFamily="18" charset="0"/>
                </a:rPr>
                <a:t>Indonesia (21)    Philippines (8)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cs typeface="Times New Roman" pitchFamily="18" charset="0"/>
                </a:rPr>
                <a:t>India (8)	         China (14)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b="1" dirty="0">
                  <a:solidFill>
                    <a:srgbClr val="000000"/>
                  </a:solidFill>
                  <a:cs typeface="Times New Roman" pitchFamily="18" charset="0"/>
                </a:rPr>
                <a:t>Pakistan (3)        Bangladesh (0)</a:t>
              </a:r>
            </a:p>
          </p:txBody>
        </p:sp>
        <p:pic>
          <p:nvPicPr>
            <p:cNvPr id="48" name="Picture 47" descr="Picture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914400"/>
              <a:ext cx="7957303" cy="4321707"/>
            </a:xfrm>
            <a:prstGeom prst="rect">
              <a:avLst/>
            </a:prstGeom>
          </p:spPr>
        </p:pic>
        <p:pic>
          <p:nvPicPr>
            <p:cNvPr id="25604" name="Ink 43"/>
            <p:cNvPicPr>
              <a:picLocks noRot="1" noChangeAspect="1" noEditPoints="1" noChangeArrowheads="1" noChangeShapeType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0" y="3733800"/>
              <a:ext cx="1099462" cy="1235122"/>
            </a:xfrm>
            <a:prstGeom prst="rect">
              <a:avLst/>
            </a:prstGeom>
          </p:spPr>
        </p:pic>
        <p:sp>
          <p:nvSpPr>
            <p:cNvPr id="107539" name="Line 18"/>
            <p:cNvSpPr>
              <a:spLocks noChangeShapeType="1"/>
            </p:cNvSpPr>
            <p:nvPr/>
          </p:nvSpPr>
          <p:spPr bwMode="auto">
            <a:xfrm flipH="1" flipV="1">
              <a:off x="1447800" y="4724400"/>
              <a:ext cx="290512" cy="509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38" name="Text Box 17"/>
          <p:cNvSpPr txBox="1">
            <a:spLocks noChangeArrowheads="1"/>
          </p:cNvSpPr>
          <p:nvPr/>
        </p:nvSpPr>
        <p:spPr bwMode="auto">
          <a:xfrm>
            <a:off x="6159500" y="4953000"/>
            <a:ext cx="850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cs typeface="Times New Roman" pitchFamily="18" charset="0"/>
              </a:rPr>
              <a:t>* 2009 USD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7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55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lang="en-US" sz="11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dirty="0" smtClean="0">
                <a:latin typeface="Arial" pitchFamily="34" charset="0"/>
                <a:ea typeface="+mj-ea"/>
                <a:cs typeface="Arial" pitchFamily="34" charset="0"/>
              </a:rPr>
              <a:t>Passenger Vehicle Ownership vs. Per-Capita GDP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994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8889" b="10000"/>
          <a:stretch>
            <a:fillRect/>
          </a:stretch>
        </p:blipFill>
        <p:spPr>
          <a:xfrm>
            <a:off x="228600" y="1600200"/>
            <a:ext cx="87630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Demand for Natural Gas Grows Strongly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3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smtClean="0"/>
              <a:t>Trade in gas grows broadly in line with global consumption…</a:t>
            </a:r>
            <a:endParaRPr lang="en-GB" sz="2000" dirty="0" smtClean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t="17778" b="8889"/>
          <a:stretch>
            <a:fillRect/>
          </a:stretch>
        </p:blipFill>
        <p:spPr>
          <a:xfrm>
            <a:off x="228600" y="1447800"/>
            <a:ext cx="8458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811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Trade In Gas Grows Broadly In Line With Global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Consumption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media.creativebloq.futurecdn.net/sites/creativebloq.com/files/images/Penn-2.jpg"/>
          <p:cNvPicPr>
            <a:picLocks noChangeAspect="1" noChangeArrowheads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 bwMode="auto">
          <a:xfrm>
            <a:off x="0" y="6553200"/>
            <a:ext cx="749391" cy="304800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6553201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Dr.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Fariborz</a:t>
            </a:r>
            <a:r>
              <a:rPr lang="en-US" sz="1200" dirty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tint val="75000"/>
                  </a:schemeClr>
                </a:solidFill>
              </a:rPr>
              <a:t>Ghadar</a:t>
            </a: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19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198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840</Words>
  <Application>Microsoft Office PowerPoint</Application>
  <PresentationFormat>On-screen Show (4:3)</PresentationFormat>
  <Paragraphs>160</Paragraphs>
  <Slides>29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Penn State and the Global Oil and Gas Industry</vt:lpstr>
      <vt:lpstr>Global GDP is expected to more than double… </vt:lpstr>
      <vt:lpstr>Growth in the world economy requires more energy…</vt:lpstr>
      <vt:lpstr>The fuel mix is set to change significantly…</vt:lpstr>
      <vt:lpstr>Growth in liquids demand is driven by transport and industry…</vt:lpstr>
      <vt:lpstr>The global vehicle fleet more than doubles…</vt:lpstr>
      <vt:lpstr>Slide 7</vt:lpstr>
      <vt:lpstr>Slide 8</vt:lpstr>
      <vt:lpstr>Trade in gas grows broadly in line with global consumption…</vt:lpstr>
      <vt:lpstr>`</vt:lpstr>
      <vt:lpstr>Renewables continue to grow rapidly…</vt:lpstr>
      <vt:lpstr>The outlook for US shale has been revised up repeatedly…</vt:lpstr>
      <vt:lpstr>Slide 13</vt:lpstr>
      <vt:lpstr>Slide 14</vt:lpstr>
      <vt:lpstr>Slide 15</vt:lpstr>
      <vt:lpstr>Slide 16</vt:lpstr>
      <vt:lpstr>Slide 17</vt:lpstr>
      <vt:lpstr>Slide 18</vt:lpstr>
      <vt:lpstr>The faster transition has a significant impact…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Penn State and the Global Oil and Gas Industry</dc:title>
  <dc:creator>Matthew Cherry</dc:creator>
  <cp:lastModifiedBy>Matthew Cherry</cp:lastModifiedBy>
  <cp:revision>19</cp:revision>
  <dcterms:created xsi:type="dcterms:W3CDTF">2016-04-28T01:12:13Z</dcterms:created>
  <dcterms:modified xsi:type="dcterms:W3CDTF">2016-05-10T01:08:49Z</dcterms:modified>
</cp:coreProperties>
</file>